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63"/>
  </p:notesMasterIdLst>
  <p:handoutMasterIdLst>
    <p:handoutMasterId r:id="rId64"/>
  </p:handoutMasterIdLst>
  <p:sldIdLst>
    <p:sldId id="264" r:id="rId2"/>
    <p:sldId id="265" r:id="rId3"/>
    <p:sldId id="266" r:id="rId4"/>
    <p:sldId id="267" r:id="rId5"/>
    <p:sldId id="282" r:id="rId6"/>
    <p:sldId id="283" r:id="rId7"/>
    <p:sldId id="284" r:id="rId8"/>
    <p:sldId id="315" r:id="rId9"/>
    <p:sldId id="325" r:id="rId10"/>
    <p:sldId id="317" r:id="rId11"/>
    <p:sldId id="321" r:id="rId12"/>
    <p:sldId id="323" r:id="rId13"/>
    <p:sldId id="326" r:id="rId14"/>
    <p:sldId id="318" r:id="rId15"/>
    <p:sldId id="333" r:id="rId16"/>
    <p:sldId id="271" r:id="rId17"/>
    <p:sldId id="334" r:id="rId18"/>
    <p:sldId id="298" r:id="rId19"/>
    <p:sldId id="329" r:id="rId20"/>
    <p:sldId id="332" r:id="rId21"/>
    <p:sldId id="359" r:id="rId22"/>
    <p:sldId id="301" r:id="rId23"/>
    <p:sldId id="360" r:id="rId24"/>
    <p:sldId id="302" r:id="rId25"/>
    <p:sldId id="361" r:id="rId26"/>
    <p:sldId id="316" r:id="rId27"/>
    <p:sldId id="303" r:id="rId28"/>
    <p:sldId id="304" r:id="rId29"/>
    <p:sldId id="305" r:id="rId30"/>
    <p:sldId id="306" r:id="rId31"/>
    <p:sldId id="363" r:id="rId32"/>
    <p:sldId id="354" r:id="rId33"/>
    <p:sldId id="366" r:id="rId34"/>
    <p:sldId id="324" r:id="rId35"/>
    <p:sldId id="367" r:id="rId36"/>
    <p:sldId id="355" r:id="rId37"/>
    <p:sldId id="368" r:id="rId38"/>
    <p:sldId id="369" r:id="rId39"/>
    <p:sldId id="327" r:id="rId40"/>
    <p:sldId id="371" r:id="rId41"/>
    <p:sldId id="372" r:id="rId42"/>
    <p:sldId id="373" r:id="rId43"/>
    <p:sldId id="374" r:id="rId44"/>
    <p:sldId id="377" r:id="rId45"/>
    <p:sldId id="378" r:id="rId46"/>
    <p:sldId id="379" r:id="rId47"/>
    <p:sldId id="345" r:id="rId48"/>
    <p:sldId id="380" r:id="rId49"/>
    <p:sldId id="346" r:id="rId50"/>
    <p:sldId id="352" r:id="rId51"/>
    <p:sldId id="353" r:id="rId52"/>
    <p:sldId id="349" r:id="rId53"/>
    <p:sldId id="382" r:id="rId54"/>
    <p:sldId id="383" r:id="rId55"/>
    <p:sldId id="384" r:id="rId56"/>
    <p:sldId id="386" r:id="rId57"/>
    <p:sldId id="388" r:id="rId58"/>
    <p:sldId id="389" r:id="rId59"/>
    <p:sldId id="358" r:id="rId60"/>
    <p:sldId id="390" r:id="rId61"/>
    <p:sldId id="391" r:id="rId62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5</a:t>
            </a:r>
          </a:p>
          <a:p>
            <a:pPr eaLnBrk="1" hangingPunct="1"/>
            <a:r>
              <a:rPr lang="fr-FR" altLang="fr-FR" dirty="0" err="1"/>
              <a:t>TensorFlow</a:t>
            </a:r>
            <a:endParaRPr lang="fr-FR" alt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35872" y="220486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MLOps</a:t>
            </a:r>
            <a:endParaRPr lang="fr-FR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Inférence</a:t>
            </a:r>
          </a:p>
        </p:txBody>
      </p:sp>
      <p:pic>
        <p:nvPicPr>
          <p:cNvPr id="4" name="Picture 4" descr="neural_network (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848"/>
            <a:ext cx="41529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0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  <a:p>
            <a:pPr lvl="1"/>
            <a:r>
              <a:rPr lang="fr-FR" dirty="0"/>
              <a:t>Algorithme RMS</a:t>
            </a:r>
          </a:p>
          <a:p>
            <a:pPr lvl="1"/>
            <a:r>
              <a:rPr lang="fr-FR" dirty="0" err="1"/>
              <a:t>dW</a:t>
            </a:r>
            <a:r>
              <a:rPr lang="fr-FR" dirty="0"/>
              <a:t> = </a:t>
            </a:r>
            <a:r>
              <a:rPr lang="fr-FR" dirty="0" err="1"/>
              <a:t>learningrate</a:t>
            </a:r>
            <a:r>
              <a:rPr lang="fr-FR" dirty="0"/>
              <a:t> * gradient(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</p:txBody>
      </p:sp>
      <p:pic>
        <p:nvPicPr>
          <p:cNvPr id="7170" name="Picture 2" descr="https://miro.medium.com/max/1500/0*oqm7QVnI9-inFGC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6768752" cy="26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taux d’apprentissage résout le problème des minimums locaux</a:t>
            </a:r>
          </a:p>
          <a:p>
            <a:pPr lvl="1"/>
            <a:r>
              <a:rPr lang="fr-FR" dirty="0"/>
              <a:t>Entre 0.01 et 0.00001</a:t>
            </a:r>
          </a:p>
        </p:txBody>
      </p:sp>
      <p:pic>
        <p:nvPicPr>
          <p:cNvPr id="13314" name="Picture 2" descr="https://miro.medium.com/max/700/0*G8a4jCsMLJ7xNQ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82" y="1772816"/>
            <a:ext cx="3120281" cy="234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radient des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4577354" cy="21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6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est une API Python portable qui permet d'effectuer du </a:t>
            </a:r>
            <a:r>
              <a:rPr lang="fr-FR" dirty="0" err="1"/>
              <a:t>Deep</a:t>
            </a:r>
            <a:r>
              <a:rPr lang="fr-FR" dirty="0"/>
              <a:t> Learning par-dessus </a:t>
            </a:r>
            <a:r>
              <a:rPr lang="fr-FR" dirty="0" err="1"/>
              <a:t>Tensorflow</a:t>
            </a:r>
            <a:r>
              <a:rPr lang="fr-FR" dirty="0"/>
              <a:t>,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Elle a été initialement écrite par François Chollet</a:t>
            </a:r>
          </a:p>
          <a:p>
            <a:pPr lvl="2"/>
            <a:r>
              <a:rPr lang="fr-FR" dirty="0"/>
              <a:t>Salarié de Google</a:t>
            </a:r>
          </a:p>
          <a:p>
            <a:pPr lvl="1"/>
            <a:r>
              <a:rPr lang="fr-FR" dirty="0"/>
              <a:t>Permet d'écrire des réseaux neuronaux simplement</a:t>
            </a:r>
          </a:p>
          <a:p>
            <a:pPr lvl="1"/>
            <a:r>
              <a:rPr lang="fr-FR" dirty="0"/>
              <a:t>Permet de rendre le code </a:t>
            </a:r>
            <a:r>
              <a:rPr lang="fr-FR" dirty="0" err="1"/>
              <a:t>TensorFlow</a:t>
            </a:r>
            <a:r>
              <a:rPr lang="fr-FR" dirty="0"/>
              <a:t> portable vers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Package </a:t>
            </a:r>
            <a:r>
              <a:rPr lang="fr-FR" dirty="0" err="1"/>
              <a:t>keras</a:t>
            </a:r>
            <a:endParaRPr lang="fr-FR" dirty="0"/>
          </a:p>
          <a:p>
            <a:r>
              <a:rPr lang="fr-FR" dirty="0"/>
              <a:t>Inclus dans </a:t>
            </a:r>
            <a:r>
              <a:rPr lang="fr-FR" dirty="0" err="1"/>
              <a:t>Tensorflow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tensorflow.keras</a:t>
            </a:r>
            <a:r>
              <a:rPr lang="fr-FR" dirty="0"/>
              <a:t> as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1026" name="Picture 2" descr="FranÃ§ois Choll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77" y="1844824"/>
            <a:ext cx="1381994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0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MLP 5x5x1</a:t>
            </a:r>
          </a:p>
          <a:p>
            <a:pPr lvl="1"/>
            <a:r>
              <a:rPr lang="fr-FR" dirty="0"/>
              <a:t>Par défaut l’activation est </a:t>
            </a:r>
            <a:r>
              <a:rPr lang="fr-FR" dirty="0" err="1"/>
              <a:t>linear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96952"/>
            <a:ext cx="4886039" cy="20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avec 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80" y="2780928"/>
            <a:ext cx="6984886" cy="20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7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Keras.Sequential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keras.Sequential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Possède une liste de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Model.layers</a:t>
            </a:r>
            <a:endParaRPr lang="fr-FR" dirty="0"/>
          </a:p>
          <a:p>
            <a:pPr lvl="1"/>
            <a:r>
              <a:rPr lang="fr-FR" dirty="0"/>
              <a:t>Ajout d’un layer soit par </a:t>
            </a:r>
            <a:r>
              <a:rPr lang="fr-FR" dirty="0" err="1"/>
              <a:t>add</a:t>
            </a:r>
            <a:r>
              <a:rPr lang="fr-FR" dirty="0"/>
              <a:t> soit par le constructeur</a:t>
            </a:r>
          </a:p>
          <a:p>
            <a:pPr lvl="1"/>
            <a:r>
              <a:rPr lang="fr-FR" dirty="0"/>
              <a:t>Un layer ne peut avoir qu’un seul parent (MLP)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2" y="4470324"/>
            <a:ext cx="3563283" cy="11521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25" y="4439136"/>
            <a:ext cx="5797759" cy="1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est un outil open source d'apprentissage automatique développé par Google</a:t>
            </a:r>
          </a:p>
          <a:p>
            <a:pPr lvl="1"/>
            <a:r>
              <a:rPr lang="fr-FR" dirty="0"/>
              <a:t>Le code source a été ouvert le 9 novembre 2015 par Google et publié sous licence Apache</a:t>
            </a:r>
          </a:p>
          <a:p>
            <a:pPr lvl="1"/>
            <a:r>
              <a:rPr lang="fr-FR" dirty="0"/>
              <a:t>V 1.0 du 11 février 2017</a:t>
            </a:r>
          </a:p>
          <a:p>
            <a:r>
              <a:rPr lang="fr-FR" dirty="0"/>
              <a:t>Est doté d'une interface Python.</a:t>
            </a:r>
          </a:p>
          <a:p>
            <a:r>
              <a:rPr lang="fr-FR" dirty="0" err="1"/>
              <a:t>TensorFlow</a:t>
            </a:r>
            <a:r>
              <a:rPr lang="fr-FR" dirty="0"/>
              <a:t> est l'un des outils les plus utilisés en IA dans le domaine de l'apprentissage machine</a:t>
            </a:r>
          </a:p>
          <a:p>
            <a:r>
              <a:rPr lang="fr-FR" dirty="0"/>
              <a:t>Développé par Google Brain filiale d'Alphabet</a:t>
            </a:r>
          </a:p>
        </p:txBody>
      </p:sp>
    </p:spTree>
    <p:extLst>
      <p:ext uri="{BB962C8B-B14F-4D97-AF65-F5344CB8AC3E}">
        <p14:creationId xmlns:p14="http://schemas.microsoft.com/office/powerpoint/2010/main" val="3096768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Algorithme de </a:t>
            </a:r>
            <a:r>
              <a:rPr lang="fr-FR" dirty="0" err="1"/>
              <a:t>backtracking</a:t>
            </a:r>
            <a:endParaRPr lang="fr-FR" dirty="0"/>
          </a:p>
          <a:p>
            <a:r>
              <a:rPr lang="fr-FR" dirty="0"/>
              <a:t>En 1</a:t>
            </a:r>
            <a:r>
              <a:rPr lang="fr-FR" baseline="30000" dirty="0"/>
              <a:t>ère</a:t>
            </a:r>
            <a:r>
              <a:rPr lang="fr-FR" dirty="0"/>
              <a:t> intention utiliser </a:t>
            </a:r>
            <a:r>
              <a:rPr lang="fr-FR" dirty="0" err="1"/>
              <a:t>RMSProp</a:t>
            </a:r>
            <a:r>
              <a:rPr lang="fr-FR" dirty="0"/>
              <a:t> (pas de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Ou Adam (avec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r>
              <a:rPr lang="fr-FR" dirty="0"/>
              <a:t>Plus tard nous verrons SGD (avec dérivée et </a:t>
            </a:r>
            <a:r>
              <a:rPr lang="fr-FR" dirty="0" err="1"/>
              <a:t>nesterov</a:t>
            </a:r>
            <a:r>
              <a:rPr lang="fr-FR" dirty="0"/>
              <a:t>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537" y="3908648"/>
            <a:ext cx="3658245" cy="24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pic>
        <p:nvPicPr>
          <p:cNvPr id="1026" name="Picture 2" descr="optim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8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Compile construit le réseaux de tenseurs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/>
              <a:t>Méthode de calcul du </a:t>
            </a:r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 err="1"/>
              <a:t>mse</a:t>
            </a:r>
            <a:r>
              <a:rPr lang="fr-FR" dirty="0"/>
              <a:t> : 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  <a:p>
            <a:pPr lvl="1"/>
            <a:r>
              <a:rPr lang="fr-FR" dirty="0" err="1"/>
              <a:t>Metrics</a:t>
            </a:r>
            <a:endParaRPr lang="fr-FR" dirty="0"/>
          </a:p>
          <a:p>
            <a:pPr lvl="2"/>
            <a:r>
              <a:rPr lang="fr-FR" dirty="0"/>
              <a:t>Par défaut seul le </a:t>
            </a:r>
            <a:r>
              <a:rPr lang="fr-FR" dirty="0" err="1"/>
              <a:t>loss</a:t>
            </a:r>
            <a:r>
              <a:rPr lang="fr-FR" dirty="0"/>
              <a:t> est affiché (peu parlant)</a:t>
            </a:r>
          </a:p>
          <a:p>
            <a:pPr lvl="2"/>
            <a:r>
              <a:rPr lang="fr-FR" dirty="0"/>
              <a:t>Le </a:t>
            </a:r>
            <a:r>
              <a:rPr lang="fr-FR" dirty="0" err="1"/>
              <a:t>metric</a:t>
            </a:r>
            <a:r>
              <a:rPr lang="fr-FR" dirty="0"/>
              <a:t> le plus parlant est </a:t>
            </a:r>
            <a:r>
              <a:rPr lang="fr-FR" dirty="0" err="1"/>
              <a:t>accuracy</a:t>
            </a:r>
            <a:r>
              <a:rPr lang="fr-FR" dirty="0"/>
              <a:t> qui affiche la précision du calcul soit </a:t>
            </a:r>
            <a:r>
              <a:rPr lang="fr-FR" dirty="0" err="1"/>
              <a:t>nbGoodResult</a:t>
            </a:r>
            <a:r>
              <a:rPr lang="fr-FR" dirty="0"/>
              <a:t> / </a:t>
            </a:r>
            <a:r>
              <a:rPr lang="fr-FR" dirty="0" err="1"/>
              <a:t>nbTotalItem</a:t>
            </a:r>
            <a:endParaRPr lang="fr-FR" dirty="0"/>
          </a:p>
          <a:p>
            <a:r>
              <a:rPr lang="fr-FR" dirty="0" err="1"/>
              <a:t>Model.summary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Affiche le réseau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67904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complet de compilation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43369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Entraine le modèle</a:t>
            </a:r>
          </a:p>
          <a:p>
            <a:pPr lvl="1"/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epochs</a:t>
            </a:r>
            <a:r>
              <a:rPr lang="fr-FR" dirty="0"/>
              <a:t>=10, </a:t>
            </a:r>
            <a:r>
              <a:rPr lang="fr-FR" dirty="0" err="1"/>
              <a:t>batch_size</a:t>
            </a:r>
            <a:r>
              <a:rPr lang="fr-FR" dirty="0"/>
              <a:t>=10)</a:t>
            </a:r>
          </a:p>
          <a:p>
            <a:pPr lvl="1"/>
            <a:r>
              <a:rPr lang="fr-FR" dirty="0"/>
              <a:t>Retourne l’historique des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362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r>
              <a:rPr lang="fr-FR" dirty="0"/>
              <a:t> est le nombre d’itération sur tous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Ainsi si le nombre de data dans le </a:t>
            </a:r>
            <a:r>
              <a:rPr lang="fr-FR" dirty="0" err="1"/>
              <a:t>dataset</a:t>
            </a:r>
            <a:r>
              <a:rPr lang="fr-FR" dirty="0"/>
              <a:t> est nb = 1000</a:t>
            </a:r>
          </a:p>
          <a:p>
            <a:pPr lvl="1"/>
            <a:r>
              <a:rPr lang="fr-FR" dirty="0"/>
              <a:t>Si </a:t>
            </a:r>
            <a:r>
              <a:rPr lang="fr-FR" dirty="0" err="1"/>
              <a:t>epochs</a:t>
            </a:r>
            <a:r>
              <a:rPr lang="fr-FR" dirty="0"/>
              <a:t> = 10 il y aura 10000 inférences</a:t>
            </a:r>
          </a:p>
          <a:p>
            <a:r>
              <a:rPr lang="fr-FR" dirty="0" err="1"/>
              <a:t>batch_size</a:t>
            </a:r>
            <a:endParaRPr lang="fr-FR" dirty="0"/>
          </a:p>
          <a:p>
            <a:pPr lvl="1"/>
            <a:r>
              <a:rPr lang="fr-FR" dirty="0"/>
              <a:t>Il s’agit du ratio </a:t>
            </a:r>
            <a:r>
              <a:rPr lang="fr-FR" dirty="0" err="1"/>
              <a:t>nbInference</a:t>
            </a:r>
            <a:r>
              <a:rPr lang="fr-FR" dirty="0"/>
              <a:t> / </a:t>
            </a:r>
            <a:r>
              <a:rPr lang="fr-FR" dirty="0" err="1"/>
              <a:t>nbBacktracking</a:t>
            </a:r>
            <a:endParaRPr lang="fr-FR" dirty="0"/>
          </a:p>
          <a:p>
            <a:pPr lvl="1"/>
            <a:r>
              <a:rPr lang="fr-FR" dirty="0"/>
              <a:t>Moins précis car le </a:t>
            </a:r>
            <a:r>
              <a:rPr lang="fr-FR" dirty="0" err="1"/>
              <a:t>loss</a:t>
            </a:r>
            <a:r>
              <a:rPr lang="fr-FR" dirty="0"/>
              <a:t> est la moyenne des </a:t>
            </a:r>
            <a:r>
              <a:rPr lang="fr-FR" dirty="0" err="1"/>
              <a:t>loss</a:t>
            </a:r>
            <a:r>
              <a:rPr lang="fr-FR" dirty="0"/>
              <a:t> des inférences du </a:t>
            </a:r>
            <a:r>
              <a:rPr lang="fr-FR" dirty="0" err="1"/>
              <a:t>steps</a:t>
            </a:r>
            <a:endParaRPr lang="fr-FR" dirty="0"/>
          </a:p>
          <a:p>
            <a:pPr lvl="1"/>
            <a:r>
              <a:rPr lang="fr-FR" dirty="0"/>
              <a:t>Plus rapide sur GPU</a:t>
            </a:r>
          </a:p>
        </p:txBody>
      </p:sp>
    </p:spTree>
    <p:extLst>
      <p:ext uri="{BB962C8B-B14F-4D97-AF65-F5344CB8AC3E}">
        <p14:creationId xmlns:p14="http://schemas.microsoft.com/office/powerpoint/2010/main" val="1579135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5 </a:t>
            </a:r>
            <a:r>
              <a:rPr lang="fr-FR" dirty="0" err="1"/>
              <a:t>epoch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14008"/>
            <a:ext cx="6408712" cy="37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Evaluate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Evalue le modèle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= </a:t>
            </a:r>
            <a:r>
              <a:rPr lang="fr-FR" dirty="0" err="1"/>
              <a:t>model.evaluate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steps</a:t>
            </a:r>
            <a:r>
              <a:rPr lang="fr-FR" dirty="0"/>
              <a:t>=30)</a:t>
            </a:r>
          </a:p>
          <a:p>
            <a:r>
              <a:rPr lang="fr-FR" dirty="0"/>
              <a:t>Calcul les </a:t>
            </a:r>
            <a:r>
              <a:rPr lang="fr-FR" dirty="0" err="1"/>
              <a:t>metrics</a:t>
            </a:r>
            <a:r>
              <a:rPr lang="fr-FR" dirty="0"/>
              <a:t> du </a:t>
            </a:r>
            <a:r>
              <a:rPr lang="fr-FR" dirty="0" err="1"/>
              <a:t>dataset</a:t>
            </a:r>
            <a:r>
              <a:rPr lang="fr-FR" dirty="0"/>
              <a:t> après l’apprentissage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18724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Predict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(data, </a:t>
            </a:r>
            <a:r>
              <a:rPr lang="fr-FR" dirty="0" err="1"/>
              <a:t>batch_size</a:t>
            </a:r>
            <a:r>
              <a:rPr lang="fr-FR" dirty="0"/>
              <a:t>=32)</a:t>
            </a:r>
          </a:p>
          <a:p>
            <a:r>
              <a:rPr lang="fr-FR" dirty="0"/>
              <a:t>Calcul la prédiction pour data</a:t>
            </a:r>
          </a:p>
          <a:p>
            <a:pPr lvl="1"/>
            <a:r>
              <a:rPr lang="fr-FR" dirty="0" err="1"/>
              <a:t>Batch_size</a:t>
            </a:r>
            <a:r>
              <a:rPr lang="fr-FR" dirty="0"/>
              <a:t> définit le nombre de données analysées dans le même cycle GPU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625259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3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Solidification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modèle est </a:t>
            </a:r>
            <a:r>
              <a:rPr lang="fr-FR" dirty="0" err="1"/>
              <a:t>sauvegardable</a:t>
            </a:r>
            <a:endParaRPr lang="fr-FR" dirty="0"/>
          </a:p>
          <a:p>
            <a:r>
              <a:rPr lang="fr-FR" dirty="0"/>
              <a:t>Il est possible de sauvegarder uniquement les poids des </a:t>
            </a:r>
            <a:r>
              <a:rPr lang="fr-FR" dirty="0" err="1"/>
              <a:t>tensors</a:t>
            </a:r>
            <a:endParaRPr lang="fr-FR" dirty="0"/>
          </a:p>
          <a:p>
            <a:pPr lvl="1"/>
            <a:r>
              <a:rPr lang="fr-FR" dirty="0"/>
              <a:t>Le réseaux (Dense) doit être présent dans le code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Le format H5 est compatible </a:t>
            </a:r>
            <a:r>
              <a:rPr lang="fr-FR" dirty="0" err="1"/>
              <a:t>Keras</a:t>
            </a:r>
            <a:r>
              <a:rPr lang="fr-FR" dirty="0"/>
              <a:t> et donc portable</a:t>
            </a:r>
          </a:p>
          <a:p>
            <a:pPr lvl="2"/>
            <a:r>
              <a:rPr lang="fr-FR" dirty="0"/>
              <a:t>Requiert h5py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87" y="3429000"/>
            <a:ext cx="43053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70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CPU, GPU, TPU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est multiple CPU</a:t>
            </a:r>
          </a:p>
          <a:p>
            <a:r>
              <a:rPr lang="fr-FR" dirty="0" err="1"/>
              <a:t>TensorFlow</a:t>
            </a:r>
            <a:r>
              <a:rPr lang="fr-FR" dirty="0"/>
              <a:t> est GPU</a:t>
            </a:r>
          </a:p>
          <a:p>
            <a:pPr lvl="1"/>
            <a:r>
              <a:rPr lang="fr-FR" dirty="0"/>
              <a:t>Raison du Succès</a:t>
            </a:r>
          </a:p>
          <a:p>
            <a:pPr lvl="1"/>
            <a:r>
              <a:rPr lang="fr-FR" dirty="0"/>
              <a:t>Technologies GPGPU et GPPGPU</a:t>
            </a:r>
          </a:p>
          <a:p>
            <a:r>
              <a:rPr lang="fr-FR" dirty="0" err="1"/>
              <a:t>TensorFlow</a:t>
            </a:r>
            <a:r>
              <a:rPr lang="fr-FR" dirty="0"/>
              <a:t> est TPU</a:t>
            </a:r>
          </a:p>
          <a:p>
            <a:pPr lvl="1"/>
            <a:r>
              <a:rPr lang="fr-FR" dirty="0" err="1"/>
              <a:t>Tensor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Unit</a:t>
            </a:r>
          </a:p>
          <a:p>
            <a:pPr lvl="1"/>
            <a:r>
              <a:rPr lang="fr-FR" dirty="0"/>
              <a:t>Uniquement pour le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/>
              <a:t>Format propriétaire Google Cloud ML</a:t>
            </a:r>
          </a:p>
          <a:p>
            <a:r>
              <a:rPr lang="fr-FR" dirty="0"/>
              <a:t>CPU, GPU et TPU sont génériques grâce à ABC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4914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Solidification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Il est possible de sauvegarder la configuration du modèle</a:t>
            </a:r>
          </a:p>
          <a:p>
            <a:pPr lvl="1"/>
            <a:r>
              <a:rPr lang="fr-FR"/>
              <a:t>Portable</a:t>
            </a:r>
          </a:p>
          <a:p>
            <a:pPr lvl="1"/>
            <a:r>
              <a:rPr lang="fr-FR"/>
              <a:t>JSON</a:t>
            </a:r>
          </a:p>
          <a:p>
            <a:pPr lvl="1"/>
            <a:r>
              <a:rPr lang="fr-FR"/>
              <a:t>json_string = model.to_json()</a:t>
            </a:r>
          </a:p>
          <a:p>
            <a:r>
              <a:rPr lang="fr-FR"/>
              <a:t>Il est possible de sauvegarder entièrement le modèle</a:t>
            </a:r>
          </a:p>
          <a:p>
            <a:pPr lvl="1"/>
            <a:r>
              <a:rPr lang="fr-FR"/>
              <a:t>Uniquement Keras H5</a:t>
            </a:r>
          </a:p>
          <a:p>
            <a:pPr lvl="1"/>
            <a:r>
              <a:rPr lang="fr-FR"/>
              <a:t>model.save(file.h5)</a:t>
            </a:r>
          </a:p>
          <a:p>
            <a:pPr lvl="1"/>
            <a:r>
              <a:rPr lang="fr-FR"/>
              <a:t>model = tf.keras.models.load_model(file.h5)</a:t>
            </a:r>
          </a:p>
        </p:txBody>
      </p:sp>
    </p:spTree>
    <p:extLst>
      <p:ext uri="{BB962C8B-B14F-4D97-AF65-F5344CB8AC3E}">
        <p14:creationId xmlns:p14="http://schemas.microsoft.com/office/powerpoint/2010/main" val="1886155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0984B-C31F-4507-B93B-379E1A98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ONNX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36F60-43BF-4292-8C86-19259F6C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Open Neural Network Exchange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keras2onnx</a:t>
            </a:r>
          </a:p>
          <a:p>
            <a:pPr lvl="1"/>
            <a:r>
              <a:rPr lang="fr-FR" dirty="0" err="1"/>
              <a:t>onnx_model</a:t>
            </a:r>
            <a:r>
              <a:rPr lang="fr-FR" dirty="0"/>
              <a:t> = keras2onnx.convert_keras(model, model.name)</a:t>
            </a:r>
          </a:p>
          <a:p>
            <a:pPr lvl="1"/>
            <a:r>
              <a:rPr lang="fr-FR" dirty="0"/>
              <a:t>keras2onnx.save_model(</a:t>
            </a:r>
            <a:r>
              <a:rPr lang="fr-FR" dirty="0" err="1"/>
              <a:t>onnx_model</a:t>
            </a:r>
            <a:r>
              <a:rPr lang="fr-FR" dirty="0"/>
              <a:t>, "</a:t>
            </a:r>
            <a:r>
              <a:rPr lang="fr-FR" dirty="0" err="1"/>
              <a:t>model.onnx</a:t>
            </a:r>
            <a:r>
              <a:rPr lang="fr-FR" dirty="0"/>
              <a:t>")</a:t>
            </a:r>
          </a:p>
          <a:p>
            <a:r>
              <a:rPr lang="fr-FR" dirty="0"/>
              <a:t>.NET</a:t>
            </a:r>
          </a:p>
          <a:p>
            <a:pPr lvl="1"/>
            <a:r>
              <a:rPr lang="fr-FR" sz="2000" dirty="0"/>
              <a:t>var pipeline = </a:t>
            </a:r>
            <a:r>
              <a:rPr lang="fr-FR" sz="2000" dirty="0" err="1"/>
              <a:t>mlContext.Transforms.ApplyOnnxModel</a:t>
            </a:r>
            <a:r>
              <a:rPr lang="fr-FR" sz="2000" dirty="0"/>
              <a:t>("</a:t>
            </a:r>
            <a:r>
              <a:rPr lang="fr-FR" sz="2000" dirty="0" err="1"/>
              <a:t>model.onnx</a:t>
            </a:r>
            <a:r>
              <a:rPr lang="fr-FR" sz="2000" dirty="0"/>
              <a:t>")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057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GPU est un processeur (à l'origine graphique) qui contient de nombreux cœurs</a:t>
            </a:r>
          </a:p>
          <a:p>
            <a:pPr lvl="1"/>
            <a:r>
              <a:rPr lang="fr-FR" dirty="0"/>
              <a:t>Algèbre linéaire</a:t>
            </a:r>
          </a:p>
          <a:p>
            <a:pPr lvl="1"/>
            <a:r>
              <a:rPr lang="fr-FR" dirty="0"/>
              <a:t>Cœur implémentant les fonctions de base de la trigonométrie</a:t>
            </a:r>
          </a:p>
          <a:p>
            <a:pPr lvl="1"/>
            <a:r>
              <a:rPr lang="fr-FR" dirty="0"/>
              <a:t>Logique de </a:t>
            </a:r>
            <a:r>
              <a:rPr lang="fr-FR" dirty="0" err="1"/>
              <a:t>bool</a:t>
            </a:r>
            <a:r>
              <a:rPr lang="fr-FR" dirty="0"/>
              <a:t> (masque, …)</a:t>
            </a:r>
          </a:p>
          <a:p>
            <a:pPr lvl="1"/>
            <a:r>
              <a:rPr lang="fr-FR" dirty="0"/>
              <a:t>Mémoire cache ultra-rapide pour simuler de grandes matrices (4K = 8M pixels = + 100 images / secondes)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75" y="4821143"/>
            <a:ext cx="3465302" cy="20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0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Test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</a:t>
            </a:r>
            <a:r>
              <a:rPr lang="fr-FR" dirty="0"/>
              <a:t> as </a:t>
            </a:r>
            <a:r>
              <a:rPr lang="fr-FR" dirty="0" err="1"/>
              <a:t>tf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785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Nécessite une (des) carte(s) graphiques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Compatible CUDA</a:t>
            </a:r>
          </a:p>
          <a:p>
            <a:r>
              <a:rPr lang="fr-FR" dirty="0"/>
              <a:t>Prérequis</a:t>
            </a:r>
          </a:p>
          <a:p>
            <a:pPr lvl="1"/>
            <a:r>
              <a:rPr lang="fr-FR" dirty="0"/>
              <a:t>CUDA 10.1</a:t>
            </a:r>
          </a:p>
          <a:p>
            <a:pPr lvl="1"/>
            <a:r>
              <a:rPr lang="fr-FR" dirty="0" err="1"/>
              <a:t>CuDNN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987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</a:t>
            </a:r>
            <a:r>
              <a:rPr lang="fr-FR" dirty="0" err="1"/>
              <a:t>batiment</a:t>
            </a:r>
            <a:endParaRPr lang="fr-FR" dirty="0"/>
          </a:p>
          <a:p>
            <a:pPr lvl="1"/>
            <a:r>
              <a:rPr lang="fr-FR" dirty="0"/>
              <a:t>Peu utile pour les </a:t>
            </a:r>
            <a:r>
              <a:rPr lang="fr-FR"/>
              <a:t>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pré-entrainés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4222831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premier </a:t>
            </a:r>
            <a:r>
              <a:rPr lang="fr-FR" dirty="0" err="1"/>
              <a:t>Deep</a:t>
            </a:r>
            <a:r>
              <a:rPr lang="fr-FR" dirty="0"/>
              <a:t> Network : 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VGG16 est un modèle </a:t>
            </a:r>
            <a:r>
              <a:rPr lang="fr-FR" dirty="0" err="1"/>
              <a:t>Keras</a:t>
            </a:r>
            <a:r>
              <a:rPr lang="fr-FR" dirty="0"/>
              <a:t> de traitement d'image pré-entrainé depuis </a:t>
            </a:r>
            <a:r>
              <a:rPr lang="fr-FR" dirty="0" err="1"/>
              <a:t>ImageNet</a:t>
            </a:r>
            <a:r>
              <a:rPr lang="fr-FR" dirty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48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</a:t>
            </a:r>
          </a:p>
          <a:p>
            <a:pPr lvl="1"/>
            <a:r>
              <a:rPr lang="en-US" dirty="0"/>
              <a:t>Visual Geometry Group (VGG)</a:t>
            </a:r>
          </a:p>
          <a:p>
            <a:pPr lvl="1"/>
            <a:r>
              <a:rPr lang="en-US" dirty="0"/>
              <a:t>University of Oxford</a:t>
            </a:r>
          </a:p>
          <a:p>
            <a:pPr lvl="1"/>
            <a:r>
              <a:rPr lang="en-US" dirty="0"/>
              <a:t>2014</a:t>
            </a:r>
          </a:p>
          <a:p>
            <a:r>
              <a:rPr lang="en-US" dirty="0"/>
              <a:t>Puissant</a:t>
            </a:r>
          </a:p>
          <a:p>
            <a:r>
              <a:rPr lang="en-US" dirty="0" err="1"/>
              <a:t>Volumineux</a:t>
            </a:r>
            <a:endParaRPr lang="en-US" dirty="0"/>
          </a:p>
          <a:p>
            <a:r>
              <a:rPr lang="en-US" dirty="0"/>
              <a:t>Lent</a:t>
            </a:r>
          </a:p>
          <a:p>
            <a:r>
              <a:rPr lang="en-US" dirty="0" err="1"/>
              <a:t>Nécessite</a:t>
            </a:r>
            <a:r>
              <a:rPr lang="en-US" dirty="0"/>
              <a:t> beaucoup de </a:t>
            </a:r>
            <a:r>
              <a:rPr lang="en-US" dirty="0" err="1"/>
              <a:t>données</a:t>
            </a:r>
            <a:endParaRPr lang="en-US" dirty="0"/>
          </a:p>
          <a:p>
            <a:r>
              <a:rPr lang="en-US" dirty="0" err="1"/>
              <a:t>Elastique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244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dirty="0"/>
              <a:t>2016</a:t>
            </a:r>
          </a:p>
          <a:p>
            <a:r>
              <a:rPr lang="fr-FR" dirty="0"/>
              <a:t>Non séquentiel</a:t>
            </a:r>
          </a:p>
        </p:txBody>
      </p:sp>
      <p:pic>
        <p:nvPicPr>
          <p:cNvPr id="3074" name="Picture 2" descr="https://miro.medium.com/max/798/1*63ZlzSqS851I3nW89PUVl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99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XCeption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Francois Chollet – Google</a:t>
            </a:r>
          </a:p>
          <a:p>
            <a:r>
              <a:rPr lang="fr-FR" dirty="0"/>
              <a:t>2016</a:t>
            </a:r>
          </a:p>
        </p:txBody>
      </p:sp>
      <p:pic>
        <p:nvPicPr>
          <p:cNvPr id="5122" name="Picture 2" descr="https://miro.medium.com/max/1410/1*hOcAEj9QzqgBXcwUzmEv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7543"/>
            <a:ext cx="6288633" cy="43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1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Residual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sauter un layer</a:t>
            </a:r>
          </a:p>
        </p:txBody>
      </p:sp>
      <p:pic>
        <p:nvPicPr>
          <p:cNvPr id="6146" name="Picture 2" descr="Résultat de recherche d'images pour &quot;resnet deep learn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2601092" cy="3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35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r>
              <a:rPr lang="fr-FR" dirty="0"/>
              <a:t> est un </a:t>
            </a:r>
            <a:r>
              <a:rPr lang="fr-FR" dirty="0" err="1"/>
              <a:t>Residual</a:t>
            </a:r>
            <a:r>
              <a:rPr lang="fr-FR" dirty="0"/>
              <a:t> Network</a:t>
            </a:r>
          </a:p>
          <a:p>
            <a:r>
              <a:rPr lang="fr-FR" dirty="0"/>
              <a:t>2015</a:t>
            </a:r>
          </a:p>
        </p:txBody>
      </p:sp>
      <p:pic>
        <p:nvPicPr>
          <p:cNvPr id="7170" name="Picture 2" descr="https://miro.medium.com/max/1905/1*6hF97Upuqg_LdsqWY6n_w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230753" cy="36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29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MobileNet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des réseaux </a:t>
            </a:r>
            <a:r>
              <a:rPr lang="fr-FR" dirty="0" err="1"/>
              <a:t>MobileNet</a:t>
            </a:r>
            <a:r>
              <a:rPr lang="fr-FR" dirty="0"/>
              <a:t> est d’abaisser le nombre de poids pour accélérer l’inférence</a:t>
            </a:r>
          </a:p>
          <a:p>
            <a:r>
              <a:rPr lang="fr-FR" dirty="0"/>
              <a:t>Fonctionne sur des mobiles</a:t>
            </a:r>
          </a:p>
        </p:txBody>
      </p:sp>
      <p:pic>
        <p:nvPicPr>
          <p:cNvPr id="8194" name="Picture 2" descr="Résultat de recherche d'images pour &quot;mobilenet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276872"/>
            <a:ext cx="337957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3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CUDA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API et Architecture </a:t>
            </a:r>
            <a:r>
              <a:rPr lang="fr-FR" dirty="0" err="1"/>
              <a:t>NVidia</a:t>
            </a:r>
            <a:r>
              <a:rPr lang="fr-FR" dirty="0"/>
              <a:t> de traitement parallèle de GPU</a:t>
            </a:r>
          </a:p>
          <a:p>
            <a:r>
              <a:rPr lang="fr-FR" dirty="0"/>
              <a:t>Obligatoire pour </a:t>
            </a:r>
            <a:r>
              <a:rPr lang="fr-FR" dirty="0" err="1"/>
              <a:t>TensorFlow</a:t>
            </a:r>
            <a:r>
              <a:rPr lang="fr-FR" dirty="0"/>
              <a:t> GPU</a:t>
            </a:r>
          </a:p>
          <a:p>
            <a:pPr lvl="1"/>
            <a:r>
              <a:rPr lang="fr-FR" dirty="0"/>
              <a:t>Uniquement pour cartes graphiques haut de gamme</a:t>
            </a:r>
          </a:p>
          <a:p>
            <a:pPr lvl="1"/>
            <a:r>
              <a:rPr lang="fr-FR" dirty="0"/>
              <a:t>Compatible cartes </a:t>
            </a:r>
            <a:r>
              <a:rPr lang="fr-FR" dirty="0" err="1"/>
              <a:t>mutliples</a:t>
            </a:r>
            <a:endParaRPr lang="fr-FR" dirty="0"/>
          </a:p>
          <a:p>
            <a:pPr lvl="1"/>
            <a:r>
              <a:rPr lang="fr-FR" dirty="0"/>
              <a:t>Compatible TPU et ferme de GPU</a:t>
            </a:r>
          </a:p>
          <a:p>
            <a:r>
              <a:rPr lang="fr-FR" dirty="0"/>
              <a:t>CUDA </a:t>
            </a:r>
            <a:r>
              <a:rPr lang="fr-FR" dirty="0" err="1"/>
              <a:t>Toolkit</a:t>
            </a:r>
            <a:endParaRPr lang="fr-FR" dirty="0"/>
          </a:p>
          <a:p>
            <a:pPr lvl="1"/>
            <a:r>
              <a:rPr lang="fr-FR" dirty="0" err="1"/>
              <a:t>Toolkit</a:t>
            </a:r>
            <a:r>
              <a:rPr lang="fr-FR" dirty="0"/>
              <a:t> de programmation parallèle sur GPU</a:t>
            </a:r>
          </a:p>
          <a:p>
            <a:pPr lvl="1"/>
            <a:r>
              <a:rPr lang="fr-FR" dirty="0"/>
              <a:t>CUPTI : Outil de </a:t>
            </a:r>
            <a:r>
              <a:rPr lang="fr-FR" dirty="0" err="1"/>
              <a:t>debugging</a:t>
            </a:r>
            <a:r>
              <a:rPr lang="fr-FR" dirty="0"/>
              <a:t> et </a:t>
            </a:r>
            <a:r>
              <a:rPr lang="fr-FR" dirty="0" err="1"/>
              <a:t>tracage</a:t>
            </a:r>
            <a:r>
              <a:rPr lang="fr-FR" dirty="0"/>
              <a:t> de GPU</a:t>
            </a:r>
          </a:p>
          <a:p>
            <a:r>
              <a:rPr lang="fr-FR" dirty="0" err="1"/>
              <a:t>NVidia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Learning SDK est basé sur CUDA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29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4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2A054-587F-6AE4-DDF8-66FA50D6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A1B6F4-8FE2-B13D-D13E-421AD2C1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faire plusieurs prédictions en une seule fois</a:t>
            </a:r>
          </a:p>
          <a:p>
            <a:pPr lvl="1"/>
            <a:r>
              <a:rPr lang="fr-FR" dirty="0"/>
              <a:t>Dépend de la RAM CPU ou GPU</a:t>
            </a:r>
          </a:p>
        </p:txBody>
      </p:sp>
    </p:spTree>
    <p:extLst>
      <p:ext uri="{BB962C8B-B14F-4D97-AF65-F5344CB8AC3E}">
        <p14:creationId xmlns:p14="http://schemas.microsoft.com/office/powerpoint/2010/main" val="87378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NVidia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Learning SDK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Compatible </a:t>
            </a:r>
            <a:r>
              <a:rPr lang="fr-FR" dirty="0" err="1"/>
              <a:t>TensorFLow</a:t>
            </a:r>
            <a:r>
              <a:rPr lang="fr-FR" dirty="0"/>
              <a:t> mais pas 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cuDNN</a:t>
            </a:r>
            <a:r>
              <a:rPr lang="fr-FR" dirty="0"/>
              <a:t> : Noyau du SDK pour le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pPr lvl="1"/>
            <a:r>
              <a:rPr lang="fr-FR" dirty="0" err="1"/>
              <a:t>tensorRT</a:t>
            </a:r>
            <a:r>
              <a:rPr lang="fr-FR" dirty="0"/>
              <a:t> : API spécialisée </a:t>
            </a:r>
            <a:r>
              <a:rPr lang="fr-FR" dirty="0" err="1"/>
              <a:t>TensorFlow</a:t>
            </a:r>
            <a:r>
              <a:rPr lang="fr-FR" dirty="0"/>
              <a:t> pour les perfs</a:t>
            </a:r>
          </a:p>
          <a:p>
            <a:pPr lvl="1"/>
            <a:r>
              <a:rPr lang="fr-FR" dirty="0"/>
              <a:t>NCCL : Multiple GPU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510"/>
            <a:ext cx="9144000" cy="20436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" y="5405832"/>
            <a:ext cx="9144000" cy="10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5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(2,2,2)</a:t>
            </a:r>
          </a:p>
          <a:p>
            <a:pPr lvl="1"/>
            <a:r>
              <a:rPr lang="fr-FR" dirty="0"/>
              <a:t>2 inputs</a:t>
            </a:r>
          </a:p>
          <a:p>
            <a:pPr lvl="1"/>
            <a:r>
              <a:rPr lang="fr-FR" dirty="0"/>
              <a:t>2 </a:t>
            </a:r>
            <a:r>
              <a:rPr lang="fr-FR" dirty="0" err="1"/>
              <a:t>hiddens</a:t>
            </a:r>
            <a:endParaRPr lang="fr-FR" dirty="0"/>
          </a:p>
          <a:p>
            <a:pPr lvl="1"/>
            <a:r>
              <a:rPr lang="fr-FR" dirty="0"/>
              <a:t>2 outputs</a:t>
            </a:r>
          </a:p>
          <a:p>
            <a:r>
              <a:rPr lang="fr-FR" dirty="0"/>
              <a:t>Input [0.05, 0.1]</a:t>
            </a:r>
          </a:p>
          <a:p>
            <a:r>
              <a:rPr lang="fr-FR" dirty="0"/>
              <a:t>Output </a:t>
            </a:r>
            <a:r>
              <a:rPr lang="fr-FR" dirty="0" err="1"/>
              <a:t>target</a:t>
            </a:r>
            <a:r>
              <a:rPr lang="fr-FR" dirty="0"/>
              <a:t> [0.01, 0.99]</a:t>
            </a:r>
          </a:p>
          <a:p>
            <a:r>
              <a:rPr lang="fr-FR" dirty="0" err="1"/>
              <a:t>wx</a:t>
            </a:r>
            <a:r>
              <a:rPr lang="fr-FR" dirty="0"/>
              <a:t> = Poids</a:t>
            </a:r>
          </a:p>
          <a:p>
            <a:r>
              <a:rPr lang="fr-FR" dirty="0" err="1"/>
              <a:t>bx</a:t>
            </a:r>
            <a:r>
              <a:rPr lang="fr-FR" dirty="0"/>
              <a:t> = </a:t>
            </a:r>
            <a:r>
              <a:rPr lang="fr-FR" dirty="0" err="1"/>
              <a:t>Bias</a:t>
            </a:r>
            <a:r>
              <a:rPr lang="fr-FR" dirty="0"/>
              <a:t> (seuils)</a:t>
            </a:r>
          </a:p>
        </p:txBody>
      </p:sp>
      <p:pic>
        <p:nvPicPr>
          <p:cNvPr id="1028" name="Picture 4" descr="neural_network (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1556792"/>
            <a:ext cx="41529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40177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7122</TotalTime>
  <Words>1536</Words>
  <Application>Microsoft Office PowerPoint</Application>
  <PresentationFormat>Affichage à l'écran (4:3)</PresentationFormat>
  <Paragraphs>306</Paragraphs>
  <Slides>61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5" baseType="lpstr">
      <vt:lpstr>Arial</vt:lpstr>
      <vt:lpstr>Monotype Sorts</vt:lpstr>
      <vt:lpstr>Times New Roman</vt:lpstr>
      <vt:lpstr>cvc</vt:lpstr>
      <vt:lpstr>Présentation PowerPoint</vt:lpstr>
      <vt:lpstr>TensorFlow</vt:lpstr>
      <vt:lpstr>CPU, GPU, TPU</vt:lpstr>
      <vt:lpstr>Installation</vt:lpstr>
      <vt:lpstr>GPU</vt:lpstr>
      <vt:lpstr>CUDA</vt:lpstr>
      <vt:lpstr>NVidia Deep Learning SDK</vt:lpstr>
      <vt:lpstr>MLP</vt:lpstr>
      <vt:lpstr>Exemple simple</vt:lpstr>
      <vt:lpstr>Inférence</vt:lpstr>
      <vt:lpstr>Changement du poids</vt:lpstr>
      <vt:lpstr>Learning rate</vt:lpstr>
      <vt:lpstr>Backpropagation</vt:lpstr>
      <vt:lpstr>MLP Complexes</vt:lpstr>
      <vt:lpstr>Asymétrie</vt:lpstr>
      <vt:lpstr>Keras</vt:lpstr>
      <vt:lpstr>Exemple simple</vt:lpstr>
      <vt:lpstr>MLP avec activation</vt:lpstr>
      <vt:lpstr>Sequential</vt:lpstr>
      <vt:lpstr>Optimizer</vt:lpstr>
      <vt:lpstr>Optimizer</vt:lpstr>
      <vt:lpstr>Compile</vt:lpstr>
      <vt:lpstr>Exemple complet de compilation</vt:lpstr>
      <vt:lpstr>Fit</vt:lpstr>
      <vt:lpstr>Epochs</vt:lpstr>
      <vt:lpstr>Evolution de loss</vt:lpstr>
      <vt:lpstr>Evaluate</vt:lpstr>
      <vt:lpstr>Predict</vt:lpstr>
      <vt:lpstr>Solidification du modèle</vt:lpstr>
      <vt:lpstr>Solidification du modèle</vt:lpstr>
      <vt:lpstr>ONNX</vt:lpstr>
      <vt:lpstr>GPU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 Keras</vt:lpstr>
      <vt:lpstr>Exemple</vt:lpstr>
      <vt:lpstr>Le kernel</vt:lpstr>
      <vt:lpstr>Relu</vt:lpstr>
      <vt:lpstr>CNN + Relu + Pooling</vt:lpstr>
      <vt:lpstr>Réseaux convolutifs</vt:lpstr>
      <vt:lpstr>CNN</vt:lpstr>
      <vt:lpstr>Deep Network</vt:lpstr>
      <vt:lpstr>MNIST</vt:lpstr>
      <vt:lpstr>Exemple CNN</vt:lpstr>
      <vt:lpstr>Normalisation Keras</vt:lpstr>
      <vt:lpstr>Utilité</vt:lpstr>
      <vt:lpstr>Modèles pré-entrainés</vt:lpstr>
      <vt:lpstr>Mon premier Deep Network : VGG16</vt:lpstr>
      <vt:lpstr>VGG16</vt:lpstr>
      <vt:lpstr>Inception</vt:lpstr>
      <vt:lpstr>XCeption</vt:lpstr>
      <vt:lpstr>Residual Network</vt:lpstr>
      <vt:lpstr>ResNet</vt:lpstr>
      <vt:lpstr>MobileNet</vt:lpstr>
      <vt:lpstr>Liste des modèles Keras</vt:lpstr>
      <vt:lpstr>Batch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337</cp:revision>
  <dcterms:created xsi:type="dcterms:W3CDTF">2000-04-10T19:33:12Z</dcterms:created>
  <dcterms:modified xsi:type="dcterms:W3CDTF">2023-11-02T19:15:08Z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